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2" r:id="rId6"/>
    <p:sldId id="259" r:id="rId7"/>
    <p:sldId id="260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-478" y="-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DCABB-94CC-4F35-B4E4-2B6132795399}" type="datetimeFigureOut">
              <a:rPr lang="en-US" smtClean="0"/>
              <a:pPr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E2326-082C-4635-BA98-1D84C3DA873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08996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DCABB-94CC-4F35-B4E4-2B6132795399}" type="datetimeFigureOut">
              <a:rPr lang="en-US" smtClean="0"/>
              <a:pPr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E2326-082C-4635-BA98-1D84C3DA873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47498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DCABB-94CC-4F35-B4E4-2B6132795399}" type="datetimeFigureOut">
              <a:rPr lang="en-US" smtClean="0"/>
              <a:pPr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E2326-082C-4635-BA98-1D84C3DA873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61846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DCABB-94CC-4F35-B4E4-2B6132795399}" type="datetimeFigureOut">
              <a:rPr lang="en-US" smtClean="0"/>
              <a:pPr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E2326-082C-4635-BA98-1D84C3DA873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60064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DCABB-94CC-4F35-B4E4-2B6132795399}" type="datetimeFigureOut">
              <a:rPr lang="en-US" smtClean="0"/>
              <a:pPr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E2326-082C-4635-BA98-1D84C3DA873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48548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DCABB-94CC-4F35-B4E4-2B6132795399}" type="datetimeFigureOut">
              <a:rPr lang="en-US" smtClean="0"/>
              <a:pPr/>
              <a:t>10/14/2021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E2326-082C-4635-BA98-1D84C3DA873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09691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DCABB-94CC-4F35-B4E4-2B6132795399}" type="datetimeFigureOut">
              <a:rPr lang="en-US" smtClean="0"/>
              <a:pPr/>
              <a:t>10/14/2021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E2326-082C-4635-BA98-1D84C3DA873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41814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DCABB-94CC-4F35-B4E4-2B6132795399}" type="datetimeFigureOut">
              <a:rPr lang="en-US" smtClean="0"/>
              <a:pPr/>
              <a:t>10/14/2021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E2326-082C-4635-BA98-1D84C3DA873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67936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DCABB-94CC-4F35-B4E4-2B6132795399}" type="datetimeFigureOut">
              <a:rPr lang="en-US" smtClean="0"/>
              <a:pPr/>
              <a:t>10/14/2021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E2326-082C-4635-BA98-1D84C3DA873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91671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DCABB-94CC-4F35-B4E4-2B6132795399}" type="datetimeFigureOut">
              <a:rPr lang="en-US" smtClean="0"/>
              <a:pPr/>
              <a:t>10/14/2021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E2326-082C-4635-BA98-1D84C3DA873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83413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DCABB-94CC-4F35-B4E4-2B6132795399}" type="datetimeFigureOut">
              <a:rPr lang="en-US" smtClean="0"/>
              <a:pPr/>
              <a:t>10/14/2021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E2326-082C-4635-BA98-1D84C3DA873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04435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4DCABB-94CC-4F35-B4E4-2B6132795399}" type="datetimeFigureOut">
              <a:rPr lang="en-US" smtClean="0"/>
              <a:pPr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AE2326-082C-4635-BA98-1D84C3DA873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47633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496065"/>
            <a:ext cx="9144000" cy="1013898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sr-Latn-RS" dirty="0" smtClean="0"/>
              <a:t>Funkcije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r-Latn-RS" sz="2000" dirty="0" smtClean="0"/>
              <a:t>Pojam funkcije, injektivna (1-1) funkcija, pojam funkcije skupa u skup, sirjektivna (na) funkcija skupa na skup, bijekcija, pojam inverzne funkcije, kompozicija funkcija, restrikcija, (maksimalna) injektivna restrikcija.</a:t>
            </a:r>
            <a:endParaRPr lang="en-US" sz="2000" dirty="0"/>
          </a:p>
        </p:txBody>
      </p:sp>
    </p:spTree>
    <p:extLst>
      <p:ext uri="{BB962C8B-B14F-4D97-AF65-F5344CB8AC3E}">
        <p14:creationId xmlns="" xmlns:p14="http://schemas.microsoft.com/office/powerpoint/2010/main" val="13548015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Funkcije f i g jednake su ako i samo ako </a:t>
            </a:r>
            <a:r>
              <a:rPr lang="pl-PL" dirty="0" smtClean="0"/>
              <a:t>je D(f</a:t>
            </a:r>
            <a:r>
              <a:rPr lang="pl-PL" dirty="0"/>
              <a:t>) = D(g) </a:t>
            </a:r>
            <a:r>
              <a:rPr lang="pl-PL" dirty="0" smtClean="0"/>
              <a:t>i </a:t>
            </a:r>
            <a:r>
              <a:rPr lang="pl-PL" dirty="0"/>
              <a:t>f(x) = g(x) za svako x iz </a:t>
            </a:r>
            <a:r>
              <a:rPr lang="pl-PL" dirty="0" smtClean="0"/>
              <a:t>domena</a:t>
            </a:r>
            <a:r>
              <a:rPr lang="pl-PL" dirty="0"/>
              <a:t>.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sr-Latn-RS" dirty="0" smtClean="0"/>
              <a:t>Jednakost </a:t>
            </a:r>
            <a:r>
              <a:rPr lang="sr-Latn-RS" dirty="0"/>
              <a:t>f</a:t>
            </a:r>
            <a:r>
              <a:rPr lang="en-US" dirty="0" err="1" smtClean="0"/>
              <a:t>unkcija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102766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Neka su A, B i C neprazni skupovi </a:t>
            </a:r>
            <a:r>
              <a:rPr lang="it-IT" dirty="0" smtClean="0"/>
              <a:t>i</a:t>
            </a:r>
            <a:r>
              <a:rPr lang="sr-Latn-RS" dirty="0" smtClean="0"/>
              <a:t> </a:t>
            </a:r>
            <a:r>
              <a:rPr lang="pl-PL" dirty="0" smtClean="0"/>
              <a:t>f </a:t>
            </a:r>
            <a:r>
              <a:rPr lang="pl-PL" dirty="0"/>
              <a:t>: A </a:t>
            </a:r>
            <a:r>
              <a:rPr lang="sr-Latn-RS" dirty="0" smtClean="0"/>
              <a:t>-</a:t>
            </a:r>
            <a:r>
              <a:rPr lang="en-US" dirty="0" smtClean="0"/>
              <a:t>&gt;</a:t>
            </a:r>
            <a:r>
              <a:rPr lang="pl-PL" dirty="0" smtClean="0"/>
              <a:t> </a:t>
            </a:r>
            <a:r>
              <a:rPr lang="pl-PL" dirty="0"/>
              <a:t>B i g : B </a:t>
            </a:r>
            <a:r>
              <a:rPr lang="sr-Latn-RS" dirty="0" smtClean="0"/>
              <a:t>-</a:t>
            </a:r>
            <a:r>
              <a:rPr lang="en-US" dirty="0" smtClean="0"/>
              <a:t>&gt;</a:t>
            </a:r>
            <a:r>
              <a:rPr lang="pl-PL" dirty="0" smtClean="0"/>
              <a:t> </a:t>
            </a:r>
            <a:r>
              <a:rPr lang="pl-PL" dirty="0"/>
              <a:t>C date funkcije. Funkcija g </a:t>
            </a:r>
            <a:r>
              <a:rPr lang="pl-PL" sz="1800" dirty="0" smtClean="0"/>
              <a:t>○</a:t>
            </a:r>
            <a:r>
              <a:rPr lang="pl-PL" dirty="0" smtClean="0"/>
              <a:t> </a:t>
            </a:r>
            <a:r>
              <a:rPr lang="pl-PL" dirty="0"/>
              <a:t>f skupa A u skup </a:t>
            </a:r>
            <a:r>
              <a:rPr lang="pl-PL" dirty="0" smtClean="0"/>
              <a:t>C </a:t>
            </a:r>
            <a:r>
              <a:rPr lang="en-US" dirty="0" smtClean="0"/>
              <a:t>de</a:t>
            </a:r>
            <a:r>
              <a:rPr lang="sr-Latn-RS" dirty="0" smtClean="0"/>
              <a:t>fi</a:t>
            </a:r>
            <a:r>
              <a:rPr lang="en-US" dirty="0" err="1" smtClean="0"/>
              <a:t>nisan</a:t>
            </a:r>
            <a:r>
              <a:rPr lang="sr-Latn-RS" dirty="0" smtClean="0"/>
              <a:t>a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sr-Latn-RS" dirty="0" smtClean="0"/>
              <a:t> (</a:t>
            </a:r>
            <a:r>
              <a:rPr lang="en-US" dirty="0" smtClean="0"/>
              <a:t>g </a:t>
            </a:r>
            <a:r>
              <a:rPr lang="pl-PL" sz="2000" dirty="0" smtClean="0"/>
              <a:t>○</a:t>
            </a:r>
            <a:r>
              <a:rPr lang="en-US" dirty="0" smtClean="0"/>
              <a:t> </a:t>
            </a:r>
            <a:r>
              <a:rPr lang="en-US" dirty="0"/>
              <a:t>f)(x) = g(f(x</a:t>
            </a:r>
            <a:r>
              <a:rPr lang="en-US" dirty="0" smtClean="0"/>
              <a:t>))</a:t>
            </a:r>
            <a:r>
              <a:rPr lang="sr-Latn-RS" dirty="0" smtClean="0"/>
              <a:t> </a:t>
            </a:r>
            <a:r>
              <a:rPr lang="pl-PL" dirty="0" smtClean="0"/>
              <a:t>naziva </a:t>
            </a:r>
            <a:r>
              <a:rPr lang="pl-PL" dirty="0"/>
              <a:t>se kompozicija funkcija </a:t>
            </a:r>
            <a:r>
              <a:rPr lang="pl-PL" dirty="0" smtClean="0"/>
              <a:t>f i g.</a:t>
            </a:r>
          </a:p>
          <a:p>
            <a:r>
              <a:rPr lang="pl-PL" dirty="0"/>
              <a:t>Kompozicija funkcija koje preslikavaju skup A </a:t>
            </a:r>
            <a:r>
              <a:rPr lang="pl-PL" dirty="0" smtClean="0"/>
              <a:t>na </a:t>
            </a:r>
            <a:r>
              <a:rPr lang="en-US" dirty="0" err="1" smtClean="0"/>
              <a:t>samog</a:t>
            </a:r>
            <a:r>
              <a:rPr lang="en-US" dirty="0" smtClean="0"/>
              <a:t> </a:t>
            </a:r>
            <a:r>
              <a:rPr lang="en-US" dirty="0" err="1" smtClean="0"/>
              <a:t>sebe</a:t>
            </a:r>
            <a:r>
              <a:rPr lang="en-US" dirty="0" smtClean="0"/>
              <a:t> </a:t>
            </a:r>
            <a:r>
              <a:rPr lang="en-US" dirty="0" err="1"/>
              <a:t>jeste</a:t>
            </a:r>
            <a:r>
              <a:rPr lang="en-US" dirty="0"/>
              <a:t> </a:t>
            </a:r>
            <a:r>
              <a:rPr lang="en-US" dirty="0" err="1"/>
              <a:t>asocijativna</a:t>
            </a:r>
            <a:r>
              <a:rPr lang="en-US" dirty="0"/>
              <a:t> </a:t>
            </a:r>
            <a:r>
              <a:rPr lang="en-US" dirty="0" err="1"/>
              <a:t>operacija</a:t>
            </a:r>
            <a:r>
              <a:rPr lang="en-US" dirty="0"/>
              <a:t>.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sr-Latn-RS" dirty="0" smtClean="0"/>
              <a:t>Kompozicija </a:t>
            </a:r>
            <a:r>
              <a:rPr lang="sr-Latn-RS" dirty="0"/>
              <a:t>f</a:t>
            </a:r>
            <a:r>
              <a:rPr lang="en-US" dirty="0" err="1" smtClean="0"/>
              <a:t>unkcija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21798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sr-Latn-RS" dirty="0" smtClean="0"/>
              <a:t>Restrikcija. (Maksimalna) injektivna restrikcija.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Ako za funkcije f i g </a:t>
            </a:r>
            <a:r>
              <a:rPr lang="pl-PL" dirty="0" smtClean="0"/>
              <a:t>važi </a:t>
            </a:r>
            <a:r>
              <a:rPr lang="pl-PL" dirty="0"/>
              <a:t>g </a:t>
            </a:r>
            <a:r>
              <a:rPr lang="en-GB" dirty="0" smtClean="0"/>
              <a:t>⊆</a:t>
            </a:r>
            <a:r>
              <a:rPr lang="pl-PL" dirty="0" smtClean="0"/>
              <a:t> </a:t>
            </a:r>
            <a:r>
              <a:rPr lang="pl-PL" dirty="0"/>
              <a:t>f, tada se za funkciju g </a:t>
            </a:r>
            <a:r>
              <a:rPr lang="pl-PL" dirty="0" smtClean="0"/>
              <a:t>kaže </a:t>
            </a:r>
            <a:r>
              <a:rPr lang="en-US" dirty="0" smtClean="0"/>
              <a:t>da </a:t>
            </a:r>
            <a:r>
              <a:rPr lang="en-US" dirty="0"/>
              <a:t>je </a:t>
            </a:r>
            <a:r>
              <a:rPr lang="en-US" dirty="0" err="1"/>
              <a:t>restrikcija</a:t>
            </a:r>
            <a:r>
              <a:rPr lang="en-US" dirty="0"/>
              <a:t> </a:t>
            </a:r>
            <a:r>
              <a:rPr lang="en-US" dirty="0" err="1"/>
              <a:t>funkcije</a:t>
            </a:r>
            <a:r>
              <a:rPr lang="en-US" dirty="0"/>
              <a:t> f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smtClean="0"/>
              <a:t>pi</a:t>
            </a:r>
            <a:r>
              <a:rPr lang="sr-Latn-RS" dirty="0" smtClean="0"/>
              <a:t>š</a:t>
            </a:r>
            <a:r>
              <a:rPr lang="en-US" dirty="0" smtClean="0"/>
              <a:t>e </a:t>
            </a:r>
            <a:r>
              <a:rPr lang="en-US" dirty="0"/>
              <a:t>se g = </a:t>
            </a:r>
            <a:r>
              <a:rPr lang="en-US" dirty="0" smtClean="0"/>
              <a:t>f</a:t>
            </a:r>
            <a:r>
              <a:rPr lang="sr-Latn-RS" dirty="0" smtClean="0"/>
              <a:t> </a:t>
            </a:r>
            <a:r>
              <a:rPr lang="en-US" sz="1800" dirty="0" smtClean="0"/>
              <a:t>D(g).</a:t>
            </a:r>
            <a:endParaRPr lang="sr-Latn-RS" sz="1800" dirty="0" smtClean="0"/>
          </a:p>
          <a:p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funkcija</a:t>
            </a:r>
            <a:r>
              <a:rPr lang="en-US" dirty="0"/>
              <a:t> f : A </a:t>
            </a:r>
            <a:r>
              <a:rPr lang="sr-Latn-RS" dirty="0" smtClean="0"/>
              <a:t>-</a:t>
            </a:r>
            <a:r>
              <a:rPr lang="en-US" dirty="0" smtClean="0"/>
              <a:t>&gt; B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injektivna</a:t>
            </a:r>
            <a:r>
              <a:rPr lang="en-US" dirty="0"/>
              <a:t>, </a:t>
            </a:r>
            <a:r>
              <a:rPr lang="en-US" dirty="0" err="1"/>
              <a:t>tada</a:t>
            </a:r>
            <a:r>
              <a:rPr lang="en-US" dirty="0"/>
              <a:t> je </a:t>
            </a:r>
            <a:r>
              <a:rPr lang="en-US" dirty="0" err="1" smtClean="0"/>
              <a:t>njena</a:t>
            </a:r>
            <a:r>
              <a:rPr lang="sr-Latn-RS" dirty="0" smtClean="0"/>
              <a:t> </a:t>
            </a:r>
            <a:r>
              <a:rPr lang="en-US" dirty="0" err="1" smtClean="0"/>
              <a:t>injektivna</a:t>
            </a:r>
            <a:r>
              <a:rPr lang="en-US" dirty="0" smtClean="0"/>
              <a:t> </a:t>
            </a:r>
            <a:r>
              <a:rPr lang="en-US" dirty="0" err="1"/>
              <a:t>restrikcija</a:t>
            </a:r>
            <a:r>
              <a:rPr lang="en-US" dirty="0"/>
              <a:t> </a:t>
            </a:r>
            <a:r>
              <a:rPr lang="en-US" dirty="0" err="1"/>
              <a:t>injektivna</a:t>
            </a:r>
            <a:r>
              <a:rPr lang="en-US" dirty="0"/>
              <a:t> </a:t>
            </a:r>
            <a:r>
              <a:rPr lang="en-US" dirty="0" err="1"/>
              <a:t>funkcija</a:t>
            </a:r>
            <a:r>
              <a:rPr lang="en-US" dirty="0"/>
              <a:t> </a:t>
            </a:r>
            <a:r>
              <a:rPr lang="en-US" dirty="0" err="1"/>
              <a:t>f</a:t>
            </a:r>
            <a:r>
              <a:rPr lang="en-US" sz="1700" dirty="0" err="1"/>
              <a:t>C</a:t>
            </a:r>
            <a:r>
              <a:rPr lang="en-US" dirty="0"/>
              <a:t> : C </a:t>
            </a:r>
            <a:r>
              <a:rPr lang="sr-Latn-RS" dirty="0" smtClean="0"/>
              <a:t>-</a:t>
            </a:r>
            <a:r>
              <a:rPr lang="en-US" dirty="0" smtClean="0"/>
              <a:t>&gt; B</a:t>
            </a:r>
            <a:r>
              <a:rPr lang="en-US" dirty="0"/>
              <a:t>, </a:t>
            </a:r>
            <a:r>
              <a:rPr lang="en-US" dirty="0" err="1"/>
              <a:t>gde</a:t>
            </a:r>
            <a:r>
              <a:rPr lang="en-US" dirty="0"/>
              <a:t> je C </a:t>
            </a:r>
            <a:r>
              <a:rPr lang="en-GB" dirty="0" smtClean="0"/>
              <a:t>⊆</a:t>
            </a:r>
            <a:r>
              <a:rPr lang="en-US" dirty="0" smtClean="0"/>
              <a:t> </a:t>
            </a:r>
            <a:r>
              <a:rPr lang="en-US" dirty="0"/>
              <a:t>A </a:t>
            </a:r>
            <a:r>
              <a:rPr lang="en-US" dirty="0" err="1" smtClean="0"/>
              <a:t>i</a:t>
            </a:r>
            <a:r>
              <a:rPr lang="sr-Latn-RS" dirty="0"/>
              <a:t> </a:t>
            </a:r>
            <a:r>
              <a:rPr lang="pl-PL" dirty="0" smtClean="0"/>
              <a:t>f</a:t>
            </a:r>
            <a:r>
              <a:rPr lang="pl-PL" sz="1800" dirty="0" smtClean="0"/>
              <a:t>C</a:t>
            </a:r>
            <a:r>
              <a:rPr lang="pl-PL" dirty="0" smtClean="0"/>
              <a:t>(x</a:t>
            </a:r>
            <a:r>
              <a:rPr lang="pl-PL" dirty="0"/>
              <a:t>) = f(x) za svako x </a:t>
            </a:r>
            <a:r>
              <a:rPr lang="en-GB" dirty="0" smtClean="0"/>
              <a:t>∈</a:t>
            </a:r>
            <a:r>
              <a:rPr lang="pl-PL" dirty="0" smtClean="0"/>
              <a:t> </a:t>
            </a:r>
            <a:r>
              <a:rPr lang="pl-PL" dirty="0"/>
              <a:t>C.</a:t>
            </a:r>
          </a:p>
          <a:p>
            <a:r>
              <a:rPr lang="en-US" dirty="0" err="1" smtClean="0"/>
              <a:t>Injektivna</a:t>
            </a:r>
            <a:r>
              <a:rPr lang="en-US" dirty="0" smtClean="0"/>
              <a:t> </a:t>
            </a:r>
            <a:r>
              <a:rPr lang="en-US" dirty="0" err="1"/>
              <a:t>restrikcija</a:t>
            </a:r>
            <a:r>
              <a:rPr lang="en-US" dirty="0"/>
              <a:t> </a:t>
            </a:r>
            <a:r>
              <a:rPr lang="en-US" dirty="0" err="1"/>
              <a:t>f</a:t>
            </a:r>
            <a:r>
              <a:rPr lang="en-US" sz="1800" dirty="0" err="1"/>
              <a:t>C</a:t>
            </a:r>
            <a:r>
              <a:rPr lang="en-US" dirty="0"/>
              <a:t> : C </a:t>
            </a:r>
            <a:r>
              <a:rPr lang="sr-Latn-RS" dirty="0" smtClean="0"/>
              <a:t>-</a:t>
            </a:r>
            <a:r>
              <a:rPr lang="en-US" dirty="0" smtClean="0"/>
              <a:t>&gt; B  </a:t>
            </a:r>
            <a:r>
              <a:rPr lang="en-US" dirty="0" err="1"/>
              <a:t>neke</a:t>
            </a:r>
            <a:r>
              <a:rPr lang="en-US" dirty="0"/>
              <a:t> </a:t>
            </a:r>
            <a:r>
              <a:rPr lang="en-US" dirty="0" err="1"/>
              <a:t>funkcije</a:t>
            </a:r>
            <a:r>
              <a:rPr lang="en-US" dirty="0"/>
              <a:t> f </a:t>
            </a:r>
            <a:r>
              <a:rPr lang="en-US" dirty="0" smtClean="0"/>
              <a:t>:</a:t>
            </a:r>
            <a:r>
              <a:rPr lang="sr-Latn-RS" dirty="0" smtClean="0"/>
              <a:t> </a:t>
            </a:r>
            <a:r>
              <a:rPr lang="pl-PL" dirty="0" smtClean="0"/>
              <a:t>A </a:t>
            </a:r>
            <a:r>
              <a:rPr lang="sr-Latn-RS" dirty="0" smtClean="0"/>
              <a:t>-</a:t>
            </a:r>
            <a:r>
              <a:rPr lang="en-US" dirty="0" smtClean="0"/>
              <a:t>&gt;</a:t>
            </a:r>
            <a:r>
              <a:rPr lang="pl-PL" dirty="0" smtClean="0"/>
              <a:t> </a:t>
            </a:r>
            <a:r>
              <a:rPr lang="pl-PL" dirty="0"/>
              <a:t>B, C </a:t>
            </a:r>
            <a:r>
              <a:rPr lang="en-GB" dirty="0" smtClean="0"/>
              <a:t>⊆</a:t>
            </a:r>
            <a:r>
              <a:rPr lang="pl-PL" dirty="0" smtClean="0"/>
              <a:t> </a:t>
            </a:r>
            <a:r>
              <a:rPr lang="pl-PL" dirty="0"/>
              <a:t>A je maksimalna injektivna restrikcija ako za svaki </a:t>
            </a:r>
            <a:r>
              <a:rPr lang="pl-PL" dirty="0" smtClean="0"/>
              <a:t>pravi </a:t>
            </a:r>
            <a:r>
              <a:rPr lang="en-US" dirty="0" err="1" smtClean="0"/>
              <a:t>nadskup</a:t>
            </a:r>
            <a:r>
              <a:rPr lang="en-US" dirty="0" smtClean="0"/>
              <a:t> </a:t>
            </a:r>
            <a:r>
              <a:rPr lang="en-US" dirty="0"/>
              <a:t>D </a:t>
            </a:r>
            <a:r>
              <a:rPr lang="en-US" dirty="0" err="1"/>
              <a:t>skupa</a:t>
            </a:r>
            <a:r>
              <a:rPr lang="en-US" dirty="0"/>
              <a:t> C </a:t>
            </a:r>
            <a:r>
              <a:rPr lang="sr-Latn-RS" dirty="0" smtClean="0"/>
              <a:t>važi </a:t>
            </a:r>
            <a:r>
              <a:rPr lang="en-US" dirty="0" smtClean="0"/>
              <a:t>da </a:t>
            </a:r>
            <a:r>
              <a:rPr lang="en-US" dirty="0" err="1"/>
              <a:t>restrikcija</a:t>
            </a:r>
            <a:r>
              <a:rPr lang="en-US" dirty="0"/>
              <a:t> </a:t>
            </a:r>
            <a:r>
              <a:rPr lang="en-US" dirty="0" smtClean="0"/>
              <a:t>f</a:t>
            </a:r>
            <a:r>
              <a:rPr lang="sr-Latn-RS" dirty="0" smtClean="0"/>
              <a:t> </a:t>
            </a:r>
            <a:r>
              <a:rPr lang="en-US" sz="2000" dirty="0" smtClean="0"/>
              <a:t>D</a:t>
            </a:r>
            <a:r>
              <a:rPr lang="en-US" dirty="0" smtClean="0"/>
              <a:t> </a:t>
            </a:r>
            <a:r>
              <a:rPr lang="en-US" dirty="0"/>
              <a:t>: D </a:t>
            </a:r>
            <a:r>
              <a:rPr lang="sr-Latn-RS" dirty="0" smtClean="0"/>
              <a:t>-</a:t>
            </a:r>
            <a:r>
              <a:rPr lang="en-US" dirty="0" smtClean="0"/>
              <a:t>&gt; </a:t>
            </a:r>
            <a:r>
              <a:rPr lang="en-US" dirty="0"/>
              <a:t>B </a:t>
            </a:r>
            <a:r>
              <a:rPr lang="en-US" dirty="0" err="1" smtClean="0"/>
              <a:t>nije</a:t>
            </a:r>
            <a:r>
              <a:rPr lang="sr-Latn-RS" dirty="0" smtClean="0"/>
              <a:t> </a:t>
            </a:r>
            <a:r>
              <a:rPr lang="en-US" dirty="0" err="1" smtClean="0"/>
              <a:t>injektivna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558306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en-US" dirty="0" err="1" smtClean="0"/>
              <a:t>Funkcija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Funkcija je skup </a:t>
            </a:r>
            <a:r>
              <a:rPr lang="pl-PL" dirty="0" smtClean="0"/>
              <a:t>uređenih </a:t>
            </a:r>
            <a:r>
              <a:rPr lang="pl-PL" dirty="0"/>
              <a:t>parova u kome ne postoje </a:t>
            </a:r>
            <a:r>
              <a:rPr lang="pl-PL" dirty="0" smtClean="0"/>
              <a:t>dva</a:t>
            </a:r>
            <a:r>
              <a:rPr lang="en-US" dirty="0" smtClean="0"/>
              <a:t> par</a:t>
            </a:r>
            <a:r>
              <a:rPr lang="it-IT" dirty="0" smtClean="0"/>
              <a:t>a </a:t>
            </a:r>
            <a:r>
              <a:rPr lang="sr-Latn-RS" dirty="0" err="1"/>
              <a:t>č</a:t>
            </a:r>
            <a:r>
              <a:rPr lang="en-US" dirty="0" err="1" smtClean="0"/>
              <a:t>ije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prve</a:t>
            </a:r>
            <a:r>
              <a:rPr lang="en-US" dirty="0"/>
              <a:t> </a:t>
            </a:r>
            <a:r>
              <a:rPr lang="en-US" dirty="0" err="1"/>
              <a:t>komponente</a:t>
            </a:r>
            <a:r>
              <a:rPr lang="en-US" dirty="0"/>
              <a:t> </a:t>
            </a:r>
            <a:r>
              <a:rPr lang="en-US" dirty="0" err="1" smtClean="0"/>
              <a:t>jednake</a:t>
            </a:r>
            <a:r>
              <a:rPr lang="en-US" dirty="0" smtClean="0"/>
              <a:t>, a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 smtClean="0"/>
              <a:t>razli</a:t>
            </a:r>
            <a:r>
              <a:rPr lang="sr-Latn-RS" dirty="0" smtClean="0"/>
              <a:t>č</a:t>
            </a:r>
            <a:r>
              <a:rPr lang="en-US" dirty="0" err="1" smtClean="0"/>
              <a:t>ite</a:t>
            </a:r>
            <a:r>
              <a:rPr lang="en-US" dirty="0" smtClean="0"/>
              <a:t>.</a:t>
            </a:r>
            <a:endParaRPr lang="sr-Latn-RS" dirty="0" smtClean="0"/>
          </a:p>
          <a:p>
            <a:r>
              <a:rPr lang="en-US" dirty="0" err="1"/>
              <a:t>Skup</a:t>
            </a:r>
            <a:r>
              <a:rPr lang="en-US" dirty="0"/>
              <a:t> </a:t>
            </a:r>
            <a:r>
              <a:rPr lang="sr-Latn-RS" dirty="0" smtClean="0"/>
              <a:t>drugih komponenti funkcije f u oznaci </a:t>
            </a:r>
            <a:r>
              <a:rPr lang="en-US" dirty="0" smtClean="0"/>
              <a:t>A(f</a:t>
            </a:r>
            <a:r>
              <a:rPr lang="en-US" dirty="0"/>
              <a:t>) =</a:t>
            </a:r>
            <a:r>
              <a:rPr lang="en-US" dirty="0" err="1"/>
              <a:t>Im</a:t>
            </a:r>
            <a:r>
              <a:rPr lang="en-US" dirty="0"/>
              <a:t>(f) </a:t>
            </a:r>
            <a:r>
              <a:rPr lang="en-US" dirty="0" err="1"/>
              <a:t>zove</a:t>
            </a:r>
            <a:r>
              <a:rPr lang="en-US" dirty="0"/>
              <a:t> se </a:t>
            </a:r>
            <a:r>
              <a:rPr lang="en-US" dirty="0" err="1" smtClean="0"/>
              <a:t>skup</a:t>
            </a:r>
            <a:r>
              <a:rPr lang="en-US" dirty="0" smtClean="0"/>
              <a:t> </a:t>
            </a:r>
            <a:r>
              <a:rPr lang="en-US" dirty="0" err="1"/>
              <a:t>slika</a:t>
            </a:r>
            <a:r>
              <a:rPr lang="en-US" dirty="0"/>
              <a:t> </a:t>
            </a:r>
            <a:r>
              <a:rPr lang="en-US" dirty="0" err="1"/>
              <a:t>funkcije</a:t>
            </a:r>
            <a:r>
              <a:rPr lang="en-US" dirty="0"/>
              <a:t> f, a </a:t>
            </a:r>
            <a:r>
              <a:rPr lang="en-US" dirty="0" err="1"/>
              <a:t>skup</a:t>
            </a:r>
            <a:r>
              <a:rPr lang="en-US" dirty="0"/>
              <a:t> </a:t>
            </a:r>
            <a:r>
              <a:rPr lang="sr-Latn-RS" dirty="0" smtClean="0"/>
              <a:t>prvih komponenti</a:t>
            </a:r>
            <a:r>
              <a:rPr lang="en-US" dirty="0" smtClean="0"/>
              <a:t> D(f)</a:t>
            </a:r>
            <a:r>
              <a:rPr lang="sr-Latn-RS" dirty="0" smtClean="0"/>
              <a:t> </a:t>
            </a:r>
            <a:r>
              <a:rPr lang="en-US" dirty="0" err="1" smtClean="0"/>
              <a:t>zove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skup</a:t>
            </a:r>
            <a:r>
              <a:rPr lang="en-US" dirty="0"/>
              <a:t> </a:t>
            </a:r>
            <a:r>
              <a:rPr lang="en-US" dirty="0" err="1" smtClean="0"/>
              <a:t>originala</a:t>
            </a:r>
            <a:r>
              <a:rPr lang="en-US" dirty="0" smtClean="0"/>
              <a:t> </a:t>
            </a:r>
            <a:r>
              <a:rPr lang="en-US" dirty="0" err="1"/>
              <a:t>funkcije</a:t>
            </a:r>
            <a:r>
              <a:rPr lang="en-US" dirty="0"/>
              <a:t> f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domen</a:t>
            </a:r>
            <a:r>
              <a:rPr lang="en-US" dirty="0"/>
              <a:t> </a:t>
            </a:r>
            <a:r>
              <a:rPr lang="en-US" dirty="0" err="1"/>
              <a:t>funkcije</a:t>
            </a:r>
            <a:r>
              <a:rPr lang="en-US" dirty="0"/>
              <a:t> f. </a:t>
            </a:r>
            <a:r>
              <a:rPr lang="en-US" dirty="0" err="1" smtClean="0"/>
              <a:t>Tako</a:t>
            </a:r>
            <a:r>
              <a:rPr lang="sr-Latn-RS" dirty="0" smtClean="0"/>
              <a:t>đ</a:t>
            </a:r>
            <a:r>
              <a:rPr lang="en-US" dirty="0" smtClean="0"/>
              <a:t>e </a:t>
            </a:r>
            <a:r>
              <a:rPr lang="en-US" dirty="0"/>
              <a:t>se </a:t>
            </a:r>
            <a:r>
              <a:rPr lang="en-US" dirty="0" err="1" smtClean="0"/>
              <a:t>koristi</a:t>
            </a:r>
            <a:r>
              <a:rPr lang="sr-Latn-R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oznaka</a:t>
            </a:r>
            <a:r>
              <a:rPr lang="en-US" dirty="0"/>
              <a:t> f(S)=</a:t>
            </a:r>
            <a:r>
              <a:rPr lang="en-US" dirty="0" err="1"/>
              <a:t>Im</a:t>
            </a:r>
            <a:r>
              <a:rPr lang="en-US" dirty="0"/>
              <a:t>(f).</a:t>
            </a:r>
          </a:p>
        </p:txBody>
      </p:sp>
    </p:spTree>
    <p:extLst>
      <p:ext uri="{BB962C8B-B14F-4D97-AF65-F5344CB8AC3E}">
        <p14:creationId xmlns="" xmlns:p14="http://schemas.microsoft.com/office/powerpoint/2010/main" val="1654883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sr-Latn-RS" dirty="0" smtClean="0"/>
              <a:t>Grafik funkcije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904567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sr-Latn-RS" dirty="0" smtClean="0"/>
              <a:t>Injektivna (1-1) funkcija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Funkcija</a:t>
            </a:r>
            <a:r>
              <a:rPr lang="en-US" dirty="0"/>
              <a:t> je </a:t>
            </a:r>
            <a:r>
              <a:rPr lang="en-US" dirty="0" err="1"/>
              <a:t>injektivna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jedan-jedan</a:t>
            </a:r>
            <a:r>
              <a:rPr lang="en-US" dirty="0"/>
              <a:t> </a:t>
            </a:r>
            <a:r>
              <a:rPr lang="en-US" dirty="0" err="1"/>
              <a:t>akko</a:t>
            </a:r>
            <a:r>
              <a:rPr lang="en-US" dirty="0"/>
              <a:t> ne </a:t>
            </a:r>
            <a:r>
              <a:rPr lang="sr-Latn-RS" dirty="0" smtClean="0"/>
              <a:t>sadrži</a:t>
            </a:r>
            <a:r>
              <a:rPr lang="en-US" dirty="0" smtClean="0"/>
              <a:t> </a:t>
            </a:r>
            <a:r>
              <a:rPr lang="en-US" dirty="0" err="1" smtClean="0"/>
              <a:t>dva</a:t>
            </a:r>
            <a:r>
              <a:rPr lang="sr-Latn-RS" dirty="0" smtClean="0"/>
              <a:t> </a:t>
            </a:r>
            <a:r>
              <a:rPr lang="en-US" dirty="0" smtClean="0"/>
              <a:t>para </a:t>
            </a:r>
            <a:r>
              <a:rPr lang="sr-Latn-RS" dirty="0" err="1" smtClean="0"/>
              <a:t>č</a:t>
            </a:r>
            <a:r>
              <a:rPr lang="en-US" dirty="0" err="1" smtClean="0"/>
              <a:t>ije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prve</a:t>
            </a:r>
            <a:r>
              <a:rPr lang="en-US" dirty="0"/>
              <a:t> </a:t>
            </a:r>
            <a:r>
              <a:rPr lang="en-US" dirty="0" err="1"/>
              <a:t>komponente</a:t>
            </a:r>
            <a:r>
              <a:rPr lang="en-US" dirty="0"/>
              <a:t> </a:t>
            </a:r>
            <a:r>
              <a:rPr lang="en-US" dirty="0" err="1" smtClean="0"/>
              <a:t>razli</a:t>
            </a:r>
            <a:r>
              <a:rPr lang="sr-Latn-RS" dirty="0" smtClean="0"/>
              <a:t>č</a:t>
            </a:r>
            <a:r>
              <a:rPr lang="en-US" dirty="0" err="1" smtClean="0"/>
              <a:t>ite</a:t>
            </a:r>
            <a:r>
              <a:rPr lang="en-US" dirty="0"/>
              <a:t>, a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jednake</a:t>
            </a:r>
            <a:r>
              <a:rPr lang="en-US" dirty="0" smtClean="0"/>
              <a:t>.</a:t>
            </a:r>
            <a:endParaRPr lang="sr-Latn-RS" dirty="0" smtClean="0"/>
          </a:p>
          <a:p>
            <a:r>
              <a:rPr lang="en-US" dirty="0" err="1"/>
              <a:t>Drugim</a:t>
            </a:r>
            <a:r>
              <a:rPr lang="en-US" dirty="0"/>
              <a:t> </a:t>
            </a:r>
            <a:r>
              <a:rPr lang="en-US" dirty="0" smtClean="0"/>
              <a:t>re</a:t>
            </a:r>
            <a:r>
              <a:rPr lang="sr-Latn-RS" dirty="0" smtClean="0"/>
              <a:t>č</a:t>
            </a:r>
            <a:r>
              <a:rPr lang="en-US" dirty="0" err="1" smtClean="0"/>
              <a:t>ima</a:t>
            </a:r>
            <a:r>
              <a:rPr lang="en-US" dirty="0"/>
              <a:t>, ne </a:t>
            </a:r>
            <a:r>
              <a:rPr lang="en-US" dirty="0" err="1"/>
              <a:t>sme</a:t>
            </a:r>
            <a:r>
              <a:rPr lang="en-US" dirty="0"/>
              <a:t> da se desi da se </a:t>
            </a:r>
            <a:r>
              <a:rPr lang="en-US" dirty="0" err="1"/>
              <a:t>dva</a:t>
            </a:r>
            <a:r>
              <a:rPr lang="en-US" dirty="0"/>
              <a:t> </a:t>
            </a:r>
            <a:r>
              <a:rPr lang="en-US" dirty="0" err="1" smtClean="0"/>
              <a:t>razli</a:t>
            </a:r>
            <a:r>
              <a:rPr lang="sr-Latn-RS" dirty="0" smtClean="0"/>
              <a:t>č</a:t>
            </a:r>
            <a:r>
              <a:rPr lang="en-US" dirty="0" err="1" smtClean="0"/>
              <a:t>ita</a:t>
            </a:r>
            <a:r>
              <a:rPr lang="en-US" dirty="0" smtClean="0"/>
              <a:t> </a:t>
            </a:r>
            <a:r>
              <a:rPr lang="en-US" dirty="0" err="1"/>
              <a:t>originala</a:t>
            </a:r>
            <a:r>
              <a:rPr lang="en-US" dirty="0"/>
              <a:t> </a:t>
            </a:r>
            <a:r>
              <a:rPr lang="en-US" dirty="0" err="1" smtClean="0"/>
              <a:t>preslikavaju</a:t>
            </a:r>
            <a:r>
              <a:rPr lang="sr-Latn-RS" dirty="0" smtClean="0"/>
              <a:t> </a:t>
            </a:r>
            <a:r>
              <a:rPr lang="en-US" dirty="0" smtClean="0"/>
              <a:t>u </a:t>
            </a:r>
            <a:r>
              <a:rPr lang="en-US" dirty="0" err="1"/>
              <a:t>istu</a:t>
            </a:r>
            <a:r>
              <a:rPr lang="en-US" dirty="0"/>
              <a:t> </a:t>
            </a:r>
            <a:r>
              <a:rPr lang="en-US" dirty="0" err="1"/>
              <a:t>sliku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4039964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sr-Latn-RS" dirty="0" smtClean="0"/>
              <a:t>Grafik injektivne funkcije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842229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sr-Latn-RS" dirty="0" smtClean="0"/>
              <a:t>Funkcija skupa A u skup 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l-PL" dirty="0"/>
              <a:t>Ako je A = D(f) i Im(f</a:t>
            </a:r>
            <a:r>
              <a:rPr lang="pl-PL" dirty="0" smtClean="0"/>
              <a:t>)</a:t>
            </a:r>
            <a:r>
              <a:rPr lang="en-GB" dirty="0" smtClean="0"/>
              <a:t> ⊆</a:t>
            </a:r>
            <a:r>
              <a:rPr lang="pl-PL" dirty="0" smtClean="0"/>
              <a:t>  </a:t>
            </a:r>
            <a:r>
              <a:rPr lang="pl-PL" dirty="0"/>
              <a:t>B gde je f neka funkcija, </a:t>
            </a:r>
            <a:r>
              <a:rPr lang="pl-PL" dirty="0" smtClean="0"/>
              <a:t>onda se kaže </a:t>
            </a:r>
            <a:r>
              <a:rPr lang="pl-PL" dirty="0"/>
              <a:t>da f preslikava skup A u skup B ili f je funkcija skupa A u skup </a:t>
            </a:r>
            <a:r>
              <a:rPr lang="pl-PL" dirty="0" smtClean="0"/>
              <a:t>B,</a:t>
            </a:r>
            <a:r>
              <a:rPr lang="sr-Latn-RS" dirty="0" smtClean="0"/>
              <a:t> </a:t>
            </a:r>
            <a:r>
              <a:rPr lang="sr-Latn-RS" dirty="0"/>
              <a:t>š</a:t>
            </a:r>
            <a:r>
              <a:rPr lang="it-IT" dirty="0" smtClean="0"/>
              <a:t>to </a:t>
            </a:r>
            <a:r>
              <a:rPr lang="it-IT" dirty="0"/>
              <a:t>se </a:t>
            </a:r>
            <a:r>
              <a:rPr lang="it-IT" dirty="0" smtClean="0"/>
              <a:t>ozna</a:t>
            </a:r>
            <a:r>
              <a:rPr lang="sr-Latn-RS" dirty="0" smtClean="0"/>
              <a:t>č</a:t>
            </a:r>
            <a:r>
              <a:rPr lang="it-IT" dirty="0" smtClean="0"/>
              <a:t>ava </a:t>
            </a:r>
            <a:r>
              <a:rPr lang="it-IT" dirty="0"/>
              <a:t>sa f : A </a:t>
            </a:r>
            <a:r>
              <a:rPr lang="sr-Latn-RS" dirty="0" smtClean="0"/>
              <a:t>-</a:t>
            </a:r>
            <a:r>
              <a:rPr lang="en-US" dirty="0" smtClean="0"/>
              <a:t>&gt;</a:t>
            </a:r>
            <a:r>
              <a:rPr lang="it-IT" dirty="0" smtClean="0"/>
              <a:t> B</a:t>
            </a:r>
            <a:r>
              <a:rPr lang="sr-Latn-RS" dirty="0" smtClean="0"/>
              <a:t>. </a:t>
            </a:r>
          </a:p>
          <a:p>
            <a:r>
              <a:rPr lang="pl-PL" dirty="0" smtClean="0"/>
              <a:t>Drugim re</a:t>
            </a:r>
            <a:r>
              <a:rPr lang="sr-Latn-RS" dirty="0" smtClean="0"/>
              <a:t>č</a:t>
            </a:r>
            <a:r>
              <a:rPr lang="pl-PL" dirty="0" smtClean="0"/>
              <a:t>ima</a:t>
            </a:r>
            <a:r>
              <a:rPr lang="pl-PL" dirty="0"/>
              <a:t>, funkcija skupa A u skup B svakom elementu skupa </a:t>
            </a:r>
            <a:r>
              <a:rPr lang="pl-PL" dirty="0" smtClean="0"/>
              <a:t>A </a:t>
            </a:r>
            <a:r>
              <a:rPr lang="en-US" dirty="0" err="1" smtClean="0"/>
              <a:t>pridru</a:t>
            </a:r>
            <a:r>
              <a:rPr lang="sr-Latn-RS" dirty="0" smtClean="0"/>
              <a:t>ž</a:t>
            </a:r>
            <a:r>
              <a:rPr lang="en-US" dirty="0" err="1" smtClean="0"/>
              <a:t>uje</a:t>
            </a:r>
            <a:r>
              <a:rPr lang="en-US" dirty="0" smtClean="0"/>
              <a:t> </a:t>
            </a:r>
            <a:r>
              <a:rPr lang="en-US" dirty="0" err="1" smtClean="0"/>
              <a:t>odre</a:t>
            </a:r>
            <a:r>
              <a:rPr lang="sr-Latn-RS" dirty="0" smtClean="0"/>
              <a:t>đ</a:t>
            </a:r>
            <a:r>
              <a:rPr lang="en-US" dirty="0" err="1" smtClean="0"/>
              <a:t>eni</a:t>
            </a:r>
            <a:r>
              <a:rPr lang="en-US" dirty="0" smtClean="0"/>
              <a:t> </a:t>
            </a:r>
            <a:r>
              <a:rPr lang="en-US" dirty="0"/>
              <a:t>element </a:t>
            </a:r>
            <a:r>
              <a:rPr lang="en-US" dirty="0" err="1"/>
              <a:t>skupa</a:t>
            </a:r>
            <a:r>
              <a:rPr lang="en-US" dirty="0"/>
              <a:t> B, s </a:t>
            </a:r>
            <a:r>
              <a:rPr lang="en-US" dirty="0" err="1"/>
              <a:t>tim</a:t>
            </a:r>
            <a:r>
              <a:rPr lang="en-US" dirty="0"/>
              <a:t> </a:t>
            </a:r>
            <a:r>
              <a:rPr lang="sr-Latn-RS" dirty="0" err="1" smtClean="0"/>
              <a:t>š</a:t>
            </a:r>
            <a:r>
              <a:rPr lang="en-US" dirty="0" smtClean="0"/>
              <a:t>to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postojati</a:t>
            </a:r>
            <a:r>
              <a:rPr lang="en-US" dirty="0"/>
              <a:t> </a:t>
            </a:r>
            <a:r>
              <a:rPr lang="en-US" dirty="0" err="1" smtClean="0"/>
              <a:t>elementi</a:t>
            </a:r>
            <a:r>
              <a:rPr lang="sr-Latn-RS" dirty="0" smtClean="0"/>
              <a:t> </a:t>
            </a:r>
            <a:r>
              <a:rPr lang="en-US" dirty="0" err="1" smtClean="0"/>
              <a:t>skupa</a:t>
            </a:r>
            <a:r>
              <a:rPr lang="en-US" dirty="0" smtClean="0"/>
              <a:t> </a:t>
            </a:r>
            <a:r>
              <a:rPr lang="en-US" dirty="0"/>
              <a:t>B </a:t>
            </a:r>
            <a:r>
              <a:rPr lang="en-US" dirty="0" err="1"/>
              <a:t>kojima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 smtClean="0"/>
              <a:t>pridru</a:t>
            </a:r>
            <a:r>
              <a:rPr lang="sr-Latn-RS" dirty="0" smtClean="0"/>
              <a:t>ž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/>
              <a:t>nijedan</a:t>
            </a:r>
            <a:r>
              <a:rPr lang="en-US" dirty="0"/>
              <a:t> element </a:t>
            </a:r>
            <a:r>
              <a:rPr lang="en-US" dirty="0" err="1"/>
              <a:t>skupa</a:t>
            </a:r>
            <a:r>
              <a:rPr lang="en-US" dirty="0"/>
              <a:t> A.</a:t>
            </a:r>
          </a:p>
          <a:p>
            <a:r>
              <a:rPr lang="pl-PL" dirty="0" smtClean="0"/>
              <a:t> </a:t>
            </a:r>
            <a:r>
              <a:rPr lang="pl-PL" dirty="0"/>
              <a:t>f je funkcija skupa A u skup B, </a:t>
            </a:r>
            <a:r>
              <a:rPr lang="pl-PL" dirty="0" smtClean="0"/>
              <a:t>što </a:t>
            </a:r>
            <a:r>
              <a:rPr lang="pl-PL" dirty="0"/>
              <a:t>se zapisuje </a:t>
            </a:r>
            <a:r>
              <a:rPr lang="pl-PL" dirty="0" smtClean="0"/>
              <a:t>kao f </a:t>
            </a:r>
            <a:r>
              <a:rPr lang="pl-PL" dirty="0"/>
              <a:t>: A </a:t>
            </a:r>
            <a:r>
              <a:rPr lang="sr-Latn-RS" dirty="0" smtClean="0"/>
              <a:t>-</a:t>
            </a:r>
            <a:r>
              <a:rPr lang="en-US" dirty="0" smtClean="0"/>
              <a:t>&gt;</a:t>
            </a:r>
            <a:r>
              <a:rPr lang="pl-PL" dirty="0" smtClean="0"/>
              <a:t> </a:t>
            </a:r>
            <a:r>
              <a:rPr lang="pl-PL" dirty="0"/>
              <a:t>B </a:t>
            </a:r>
            <a:r>
              <a:rPr lang="pl-PL" dirty="0" smtClean="0"/>
              <a:t>ako </a:t>
            </a:r>
            <a:r>
              <a:rPr lang="pl-PL" dirty="0"/>
              <a:t>i samo ako</a:t>
            </a:r>
          </a:p>
          <a:p>
            <a:r>
              <a:rPr lang="pl-PL" dirty="0"/>
              <a:t>f je funkcija </a:t>
            </a:r>
            <a:endParaRPr lang="pl-PL" dirty="0" smtClean="0"/>
          </a:p>
          <a:p>
            <a:r>
              <a:rPr lang="pl-PL" dirty="0" smtClean="0"/>
              <a:t> </a:t>
            </a:r>
            <a:r>
              <a:rPr lang="pl-PL" dirty="0"/>
              <a:t>D(f) = A </a:t>
            </a:r>
            <a:endParaRPr lang="pl-PL" dirty="0" smtClean="0"/>
          </a:p>
          <a:p>
            <a:r>
              <a:rPr lang="pl-PL" dirty="0" smtClean="0"/>
              <a:t> </a:t>
            </a:r>
            <a:r>
              <a:rPr lang="pl-PL" dirty="0"/>
              <a:t>Im(f</a:t>
            </a:r>
            <a:r>
              <a:rPr lang="pl-PL" dirty="0" smtClean="0"/>
              <a:t>)</a:t>
            </a:r>
            <a:r>
              <a:rPr lang="en-GB" dirty="0" smtClean="0"/>
              <a:t> ⊆</a:t>
            </a:r>
            <a:r>
              <a:rPr lang="pl-PL" dirty="0" smtClean="0"/>
              <a:t>  </a:t>
            </a:r>
            <a:r>
              <a:rPr lang="pl-PL" dirty="0"/>
              <a:t>B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0752466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sr-Latn-RS" dirty="0" smtClean="0"/>
              <a:t>Sirjektivna funkcija skupa A na skup 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Funkcija</a:t>
            </a:r>
            <a:r>
              <a:rPr lang="en-US" dirty="0" smtClean="0"/>
              <a:t> </a:t>
            </a:r>
            <a:r>
              <a:rPr lang="en-US" dirty="0"/>
              <a:t>f : </a:t>
            </a:r>
            <a:r>
              <a:rPr lang="pl-PL" dirty="0" smtClean="0"/>
              <a:t>A </a:t>
            </a:r>
            <a:r>
              <a:rPr lang="sr-Latn-RS" dirty="0" smtClean="0"/>
              <a:t>-</a:t>
            </a:r>
            <a:r>
              <a:rPr lang="en-US" dirty="0" smtClean="0"/>
              <a:t>&gt;</a:t>
            </a:r>
            <a:r>
              <a:rPr lang="pl-PL" dirty="0" smtClean="0"/>
              <a:t> B </a:t>
            </a:r>
            <a:r>
              <a:rPr lang="en-US" dirty="0" smtClean="0"/>
              <a:t>je </a:t>
            </a:r>
            <a:r>
              <a:rPr lang="en-US" dirty="0" err="1"/>
              <a:t>sirjektivna</a:t>
            </a:r>
            <a:r>
              <a:rPr lang="en-US" dirty="0"/>
              <a:t> </a:t>
            </a:r>
            <a:r>
              <a:rPr lang="en-US" dirty="0" err="1"/>
              <a:t>akko</a:t>
            </a:r>
            <a:r>
              <a:rPr lang="en-US" dirty="0"/>
              <a:t> </a:t>
            </a:r>
            <a:r>
              <a:rPr lang="en-US" dirty="0" err="1"/>
              <a:t>Im</a:t>
            </a:r>
            <a:r>
              <a:rPr lang="en-US" dirty="0"/>
              <a:t>(f) = </a:t>
            </a:r>
            <a:r>
              <a:rPr lang="en-US" dirty="0" smtClean="0"/>
              <a:t>B</a:t>
            </a:r>
            <a:r>
              <a:rPr lang="sr-Latn-RS" dirty="0" smtClean="0"/>
              <a:t>.</a:t>
            </a:r>
          </a:p>
          <a:p>
            <a:r>
              <a:rPr lang="pl-PL" dirty="0"/>
              <a:t>Drugim </a:t>
            </a:r>
            <a:r>
              <a:rPr lang="pl-PL" dirty="0" smtClean="0"/>
              <a:t>rečima</a:t>
            </a:r>
            <a:r>
              <a:rPr lang="pl-PL" dirty="0"/>
              <a:t>, funkcija skupa A u skup B je sirjektivna ako za </a:t>
            </a:r>
            <a:r>
              <a:rPr lang="pl-PL" dirty="0" smtClean="0"/>
              <a:t>svaki </a:t>
            </a:r>
            <a:r>
              <a:rPr lang="en-US" dirty="0" smtClean="0"/>
              <a:t>element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skupa</a:t>
            </a:r>
            <a:r>
              <a:rPr lang="en-US" dirty="0"/>
              <a:t> B </a:t>
            </a:r>
            <a:r>
              <a:rPr lang="en-US" dirty="0" err="1"/>
              <a:t>postoji</a:t>
            </a:r>
            <a:r>
              <a:rPr lang="en-US" dirty="0"/>
              <a:t> original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skupa</a:t>
            </a:r>
            <a:r>
              <a:rPr lang="en-US" dirty="0"/>
              <a:t> A </a:t>
            </a:r>
            <a:r>
              <a:rPr lang="en-US" dirty="0" err="1"/>
              <a:t>koji</a:t>
            </a:r>
            <a:r>
              <a:rPr lang="en-US" dirty="0"/>
              <a:t> se u </a:t>
            </a:r>
            <a:r>
              <a:rPr lang="en-US" dirty="0" err="1" smtClean="0"/>
              <a:t>nj</a:t>
            </a:r>
            <a:r>
              <a:rPr lang="sr-Latn-RS" dirty="0" smtClean="0"/>
              <a:t>ega</a:t>
            </a:r>
            <a:r>
              <a:rPr lang="en-US" dirty="0" smtClean="0"/>
              <a:t> </a:t>
            </a:r>
            <a:r>
              <a:rPr lang="en-US" dirty="0" err="1" smtClean="0"/>
              <a:t>preslikava</a:t>
            </a:r>
            <a:r>
              <a:rPr lang="sr-Latn-R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942963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Ako je f injektivna i sirjektivna funkcija skupa A u </a:t>
            </a:r>
            <a:r>
              <a:rPr lang="pl-PL" dirty="0" smtClean="0"/>
              <a:t>skup B</a:t>
            </a:r>
            <a:r>
              <a:rPr lang="pl-PL" dirty="0"/>
              <a:t>, onda se </a:t>
            </a:r>
            <a:r>
              <a:rPr lang="pl-PL" dirty="0" smtClean="0"/>
              <a:t>kaže </a:t>
            </a:r>
            <a:r>
              <a:rPr lang="pl-PL" dirty="0"/>
              <a:t>da je f bijektivna funkcija skupa A u skup B ili, </a:t>
            </a:r>
            <a:r>
              <a:rPr lang="pl-PL" dirty="0" smtClean="0"/>
              <a:t>kratko, bijekcija između </a:t>
            </a:r>
            <a:r>
              <a:rPr lang="pl-PL" dirty="0"/>
              <a:t>skupova A i </a:t>
            </a:r>
            <a:r>
              <a:rPr lang="pl-PL" dirty="0" smtClean="0"/>
              <a:t>B.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sr-Latn-RS" dirty="0" smtClean="0"/>
              <a:t>Bijekcija skupa A u skup B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226491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Ako je inverzna relacija </a:t>
            </a:r>
            <a:r>
              <a:rPr lang="pl-PL" dirty="0" smtClean="0"/>
              <a:t>f</a:t>
            </a:r>
            <a:r>
              <a:rPr lang="pl-PL" sz="1800" dirty="0" smtClean="0"/>
              <a:t>-1</a:t>
            </a:r>
            <a:r>
              <a:rPr lang="pl-PL" dirty="0" smtClean="0"/>
              <a:t> </a:t>
            </a:r>
            <a:r>
              <a:rPr lang="pl-PL" dirty="0"/>
              <a:t>funkcije f </a:t>
            </a:r>
            <a:r>
              <a:rPr lang="pl-PL" dirty="0" smtClean="0"/>
              <a:t>takođe funkcija,</a:t>
            </a:r>
            <a:r>
              <a:rPr lang="en-US" dirty="0" err="1" smtClean="0"/>
              <a:t>onda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 smtClean="0"/>
              <a:t>ka</a:t>
            </a:r>
            <a:r>
              <a:rPr lang="sr-Latn-RS" dirty="0" smtClean="0"/>
              <a:t>ž</a:t>
            </a:r>
            <a:r>
              <a:rPr lang="en-US" dirty="0" smtClean="0"/>
              <a:t>e </a:t>
            </a:r>
            <a:r>
              <a:rPr lang="en-US" dirty="0"/>
              <a:t>da je </a:t>
            </a:r>
            <a:r>
              <a:rPr lang="en-US" dirty="0" smtClean="0"/>
              <a:t>f</a:t>
            </a:r>
            <a:r>
              <a:rPr lang="sr-Latn-RS" sz="1800" dirty="0" smtClean="0"/>
              <a:t>-1</a:t>
            </a:r>
            <a:r>
              <a:rPr lang="en-US" dirty="0" smtClean="0"/>
              <a:t> </a:t>
            </a:r>
            <a:r>
              <a:rPr lang="en-US" dirty="0" err="1"/>
              <a:t>inverzna</a:t>
            </a:r>
            <a:r>
              <a:rPr lang="en-US" dirty="0"/>
              <a:t> </a:t>
            </a:r>
            <a:r>
              <a:rPr lang="en-US" dirty="0" err="1"/>
              <a:t>funkcija</a:t>
            </a:r>
            <a:r>
              <a:rPr lang="en-US" dirty="0"/>
              <a:t> </a:t>
            </a:r>
            <a:r>
              <a:rPr lang="en-US" dirty="0" err="1"/>
              <a:t>funkcije</a:t>
            </a:r>
            <a:r>
              <a:rPr lang="en-US" dirty="0"/>
              <a:t> f</a:t>
            </a:r>
            <a:r>
              <a:rPr lang="en-US" dirty="0" smtClean="0"/>
              <a:t>.</a:t>
            </a:r>
            <a:endParaRPr lang="sr-Latn-RS" dirty="0" smtClean="0"/>
          </a:p>
          <a:p>
            <a:r>
              <a:rPr lang="en-US" dirty="0" err="1"/>
              <a:t>Inverzna</a:t>
            </a:r>
            <a:r>
              <a:rPr lang="en-US" dirty="0"/>
              <a:t> </a:t>
            </a:r>
            <a:r>
              <a:rPr lang="en-US" dirty="0" err="1" smtClean="0"/>
              <a:t>relacija</a:t>
            </a:r>
            <a:r>
              <a:rPr lang="en-US" dirty="0" smtClean="0"/>
              <a:t> </a:t>
            </a:r>
            <a:r>
              <a:rPr lang="en-US" dirty="0" err="1"/>
              <a:t>funkcije</a:t>
            </a:r>
            <a:r>
              <a:rPr lang="en-US" dirty="0"/>
              <a:t> f je </a:t>
            </a:r>
            <a:r>
              <a:rPr lang="en-US" dirty="0" err="1"/>
              <a:t>funkcija</a:t>
            </a:r>
            <a:r>
              <a:rPr lang="en-US" dirty="0"/>
              <a:t> (</a:t>
            </a:r>
            <a:r>
              <a:rPr lang="en-US" dirty="0" err="1"/>
              <a:t>postoji</a:t>
            </a:r>
            <a:r>
              <a:rPr lang="en-US" dirty="0"/>
              <a:t> </a:t>
            </a:r>
            <a:r>
              <a:rPr lang="en-US" dirty="0" err="1" smtClean="0"/>
              <a:t>inverzna</a:t>
            </a:r>
            <a:r>
              <a:rPr lang="sr-Latn-RS" dirty="0" smtClean="0"/>
              <a:t> </a:t>
            </a:r>
            <a:r>
              <a:rPr lang="pl-PL" dirty="0" smtClean="0"/>
              <a:t>funkcija </a:t>
            </a:r>
            <a:r>
              <a:rPr lang="pl-PL" dirty="0"/>
              <a:t>za funkciju f) ako i samo ako je f injektivna.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sr-Latn-RS" dirty="0" smtClean="0"/>
              <a:t>Inverzna </a:t>
            </a:r>
            <a:r>
              <a:rPr lang="sr-Latn-RS" dirty="0"/>
              <a:t>f</a:t>
            </a:r>
            <a:r>
              <a:rPr lang="en-US" dirty="0" err="1" smtClean="0"/>
              <a:t>unkcija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676462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13681</TotalTime>
  <Words>684</Words>
  <Application>Microsoft Office PowerPoint</Application>
  <PresentationFormat>Custom</PresentationFormat>
  <Paragraphs>34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Funkcije</vt:lpstr>
      <vt:lpstr>Funkcija</vt:lpstr>
      <vt:lpstr>Grafik funkcije</vt:lpstr>
      <vt:lpstr>Injektivna (1-1) funkcija </vt:lpstr>
      <vt:lpstr>Grafik injektivne funkcije</vt:lpstr>
      <vt:lpstr>Funkcija skupa A u skup B</vt:lpstr>
      <vt:lpstr>Sirjektivna funkcija skupa A na skup B</vt:lpstr>
      <vt:lpstr>Bijekcija skupa A u skup B</vt:lpstr>
      <vt:lpstr>Inverzna funkcija</vt:lpstr>
      <vt:lpstr>Jednakost funkcija</vt:lpstr>
      <vt:lpstr>Kompozicija funkcija</vt:lpstr>
      <vt:lpstr>Restrikcija. (Maksimalna) injektivna restrikcija.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Funkcije</dc:title>
  <dc:creator>Bogdan Nedovic</dc:creator>
  <cp:lastModifiedBy>Maja Nedovic</cp:lastModifiedBy>
  <cp:revision>255</cp:revision>
  <dcterms:created xsi:type="dcterms:W3CDTF">2020-10-03T20:58:40Z</dcterms:created>
  <dcterms:modified xsi:type="dcterms:W3CDTF">2021-10-18T12:47:31Z</dcterms:modified>
</cp:coreProperties>
</file>